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256" r:id="rId3"/>
    <p:sldId id="379" r:id="rId4"/>
    <p:sldId id="401" r:id="rId5"/>
    <p:sldId id="397" r:id="rId6"/>
    <p:sldId id="399" r:id="rId7"/>
    <p:sldId id="402" r:id="rId8"/>
    <p:sldId id="403" r:id="rId9"/>
    <p:sldId id="404" r:id="rId10"/>
    <p:sldId id="400" r:id="rId11"/>
    <p:sldId id="405" r:id="rId12"/>
    <p:sldId id="25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hz001@126.com" initials="s" lastIdx="6" clrIdx="0">
    <p:extLst>
      <p:ext uri="{19B8F6BF-5375-455C-9EA6-DF929625EA0E}">
        <p15:presenceInfo xmlns:p15="http://schemas.microsoft.com/office/powerpoint/2012/main" userId="dd54a0dc9fab7b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3466" autoAdjust="0"/>
  </p:normalViewPr>
  <p:slideViewPr>
    <p:cSldViewPr snapToGrid="0">
      <p:cViewPr varScale="1">
        <p:scale>
          <a:sx n="59" d="100"/>
          <a:sy n="59" d="100"/>
        </p:scale>
        <p:origin x="17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0776A-115D-4E6A-951B-55229C1AF914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11D60-9DC1-47F3-B777-41CF4FE375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37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2FA8-AA85-4053-8547-304384BC292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179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81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1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由于越来越多的人关注大容量神经系统正在对单个数据集建模，而不是学习如何执行逻辑推理或有效地利用外部知识，焦点正转向替代训练和评估策略。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zero-shot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评估显示出了作为跨任务模型可推广性的有效度量方法的希望。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zero-shot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评估：模型在任务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上进行训练和验证，并在不同的任务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上进行测试，而不需要访问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的训练数据或标签。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52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常识性的知识库，在常识性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任务之间具有一致的收益性。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虽然最近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已经被证明可以帮助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Zero-shot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转移设置，但在常识任务中各种知识、其使用方法和零枪击转移的神经模型之间的关系方面，还没有全面的研究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84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、设计了一个新的神经符号框架，研究知识来源、问题生成技术、语言模型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(LM)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变体和任务之间的依赖关系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、我们扩展了之前的工作，以设计和测试四种干扰取样策略，以有效地产生问题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32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40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对于一个三元组：我们使用一组预定义的模板，在词法化步骤中生成一个句子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28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产生负采样规则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(1)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关系相同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）干扰项的头部与正确答案的头部不相交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）干扰项不是正确答案的子集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第一个干扰项由规则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过滤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第二个干扰项由规则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和规则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过滤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第三个干扰项由规则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过滤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77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产生负采样规则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(1)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随机策略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）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在一定的阈值下，选择与答案尽可能相似的干扰物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）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在一定的阈值下，选择与问题尽可能相似的干扰物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(4)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采用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Aflite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过滤掉简单的负采样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09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1D60-9DC1-47F3-B777-41CF4FE375C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32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503BF-C29D-4C80-9971-704DEB9EB5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0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503BF-C29D-4C80-9971-704DEB9EB5A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8" name="Picture 6" descr="B-1"/>
          <p:cNvPicPr>
            <a:picLocks noChangeAspect="1" noChangeArrowheads="1"/>
          </p:cNvPicPr>
          <p:nvPr userDrawn="1"/>
        </p:nvPicPr>
        <p:blipFill>
          <a:blip r:embed="rId3" cstate="print"/>
          <a:srcRect l="8194" t="52522" r="40851" b="32153"/>
          <a:stretch>
            <a:fillRect/>
          </a:stretch>
        </p:blipFill>
        <p:spPr bwMode="auto">
          <a:xfrm>
            <a:off x="749300" y="3602038"/>
            <a:ext cx="4659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4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68144" y="548680"/>
            <a:ext cx="2602632" cy="648072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/>
              <a:t>内容标题区域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39F1-587F-4B46-AE4C-D82BC2C352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6528B-B9B9-4E68-8952-1F42D213A42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5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7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2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8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3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3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4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36D-1C44-4F4A-ACDE-538990182A49}" type="datetimeFigureOut">
              <a:rPr lang="zh-CN" altLang="en-US" smtClean="0"/>
              <a:pPr/>
              <a:t>2021/3/28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4463-8DBD-4F51-801B-C37572A5F4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59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8D576-A93E-4A83-AEFD-5B9ECC077633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329585" y="759417"/>
            <a:ext cx="8519138" cy="2430097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Knowledge-driven Data Construction for Zero-shot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Evaluation in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Commonsense Question Answering</a:t>
            </a:r>
            <a:b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Kaixin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Ma,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Filip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Ilievski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Jonathan Francis                                                       Language Technologies Institute, School of Computer Science,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Carnegie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Mellon University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56876" y="3655161"/>
            <a:ext cx="7632677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28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ts val="28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AAAI-2021</a:t>
            </a:r>
          </a:p>
          <a:p>
            <a:pPr algn="r">
              <a:lnSpc>
                <a:spcPts val="28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 Wei</a:t>
            </a:r>
          </a:p>
          <a:p>
            <a:pPr algn="r">
              <a:lnSpc>
                <a:spcPts val="2800"/>
              </a:lnSpc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2021-3-28</a:t>
            </a:r>
          </a:p>
          <a:p>
            <a:pPr algn="r">
              <a:lnSpc>
                <a:spcPts val="2800"/>
              </a:lnSpc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Code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https://github.com/Mayer123/HyKAS-CSKG</a:t>
            </a:r>
          </a:p>
        </p:txBody>
      </p:sp>
    </p:spTree>
    <p:extLst>
      <p:ext uri="{BB962C8B-B14F-4D97-AF65-F5344CB8AC3E}">
        <p14:creationId xmlns:p14="http://schemas.microsoft.com/office/powerpoint/2010/main" val="8141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9A09-F8B1-41F7-9350-4DE86F0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646" y="570976"/>
            <a:ext cx="3180319" cy="648072"/>
          </a:xfrm>
        </p:spPr>
        <p:txBody>
          <a:bodyPr/>
          <a:lstStyle/>
          <a:p>
            <a:r>
              <a:rPr lang="en-US" altLang="zh-CN" sz="3200" b="1" dirty="0" smtClean="0"/>
              <a:t>Results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" y="1955323"/>
            <a:ext cx="8068355" cy="28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98884" y="2319087"/>
            <a:ext cx="3214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/>
              <a:t>Thank you</a:t>
            </a:r>
            <a:r>
              <a:rPr lang="zh-CN" altLang="en-US" sz="4000" b="1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935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9A09-F8B1-41F7-9350-4DE86F0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581337"/>
            <a:ext cx="3180319" cy="648072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Introduce</a:t>
            </a:r>
            <a:endParaRPr lang="zh-CN" altLang="en-US" sz="32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ACA737-138D-487A-A626-EF4136AB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Due </a:t>
            </a:r>
            <a:r>
              <a:rPr lang="en-US" altLang="zh-CN" sz="2000" dirty="0"/>
              <a:t>to increasing concern that large-capacity </a:t>
            </a:r>
            <a:r>
              <a:rPr lang="en-US" altLang="zh-CN" sz="2000" dirty="0" smtClean="0"/>
              <a:t>neural </a:t>
            </a:r>
            <a:r>
              <a:rPr lang="en-US" altLang="zh-CN" sz="2000" dirty="0"/>
              <a:t>systems are modeling individual datasets, rather </a:t>
            </a:r>
            <a:r>
              <a:rPr lang="en-US" altLang="zh-CN" sz="2000" dirty="0" smtClean="0"/>
              <a:t>than learning </a:t>
            </a:r>
            <a:r>
              <a:rPr lang="en-US" altLang="zh-CN" sz="2000" dirty="0"/>
              <a:t>how to perform logical reasoning or to utilize </a:t>
            </a:r>
            <a:r>
              <a:rPr lang="en-US" altLang="zh-CN" sz="2000" dirty="0" smtClean="0"/>
              <a:t>external </a:t>
            </a:r>
            <a:r>
              <a:rPr lang="en-US" altLang="zh-CN" sz="2000" dirty="0"/>
              <a:t>knowledge effectively </a:t>
            </a:r>
            <a:r>
              <a:rPr lang="en-US" altLang="zh-CN" sz="2000" dirty="0" smtClean="0"/>
              <a:t>focus </a:t>
            </a:r>
            <a:r>
              <a:rPr lang="en-US" altLang="zh-CN" sz="2000" dirty="0"/>
              <a:t>is </a:t>
            </a:r>
            <a:r>
              <a:rPr lang="en-US" altLang="zh-CN" sz="2000" dirty="0" smtClean="0"/>
              <a:t>shifting </a:t>
            </a:r>
            <a:r>
              <a:rPr lang="en-US" altLang="zh-CN" sz="2000" dirty="0"/>
              <a:t>to alternative training and evaluation strategies. In </a:t>
            </a:r>
            <a:r>
              <a:rPr lang="en-US" altLang="zh-CN" sz="2000" dirty="0" smtClean="0"/>
              <a:t>particular, zero-shot evaluation shows </a:t>
            </a:r>
            <a:r>
              <a:rPr lang="en-US" altLang="zh-CN" sz="2000" dirty="0"/>
              <a:t>promise as an </a:t>
            </a:r>
            <a:r>
              <a:rPr lang="en-US" altLang="zh-CN" sz="2000" dirty="0" smtClean="0"/>
              <a:t>efficient measure </a:t>
            </a:r>
            <a:r>
              <a:rPr lang="en-US" altLang="zh-CN" sz="2000" dirty="0"/>
              <a:t>of model </a:t>
            </a:r>
            <a:r>
              <a:rPr lang="en-US" altLang="zh-CN" sz="2000" dirty="0" err="1"/>
              <a:t>generalisability</a:t>
            </a:r>
            <a:r>
              <a:rPr lang="en-US" altLang="zh-CN" sz="2000" dirty="0"/>
              <a:t> across </a:t>
            </a:r>
            <a:r>
              <a:rPr lang="en-US" altLang="zh-CN" sz="2000" dirty="0" smtClean="0"/>
              <a:t>tasks.</a:t>
            </a:r>
          </a:p>
          <a:p>
            <a:pPr marL="0" indent="0">
              <a:buNone/>
            </a:pPr>
            <a:r>
              <a:rPr lang="en-US" altLang="zh-CN" sz="2000" dirty="0" smtClean="0"/>
              <a:t>      Zero-shot: models </a:t>
            </a:r>
            <a:r>
              <a:rPr lang="en-US" altLang="zh-CN" sz="2000" dirty="0"/>
              <a:t>are trained and </a:t>
            </a:r>
            <a:r>
              <a:rPr lang="en-US" altLang="zh-CN" sz="2000" dirty="0" smtClean="0"/>
              <a:t>validated on </a:t>
            </a:r>
            <a:r>
              <a:rPr lang="en-US" altLang="zh-CN" sz="2000" dirty="0"/>
              <a:t>task A, and tested on a different task B, without access </a:t>
            </a:r>
            <a:r>
              <a:rPr lang="en-US" altLang="zh-CN" sz="2000" dirty="0" smtClean="0"/>
              <a:t>to B’s </a:t>
            </a:r>
            <a:r>
              <a:rPr lang="en-US" altLang="zh-CN" sz="2000" dirty="0"/>
              <a:t>training data or labels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328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9A09-F8B1-41F7-9350-4DE86F0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581337"/>
            <a:ext cx="3180319" cy="648072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Motivation</a:t>
            </a:r>
            <a:endParaRPr lang="zh-CN" altLang="en-US" sz="32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ACA737-138D-487A-A626-EF4136AB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      While </a:t>
            </a:r>
            <a:r>
              <a:rPr lang="en-US" altLang="zh-CN" sz="2000" dirty="0"/>
              <a:t>KBs have been </a:t>
            </a:r>
            <a:r>
              <a:rPr lang="en-US" altLang="zh-CN" sz="2000" dirty="0" smtClean="0"/>
              <a:t>shown to </a:t>
            </a:r>
            <a:r>
              <a:rPr lang="en-US" altLang="zh-CN" sz="2000" dirty="0"/>
              <a:t>help in a zero-shot transfer setting recently 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no </a:t>
            </a:r>
            <a:r>
              <a:rPr lang="en-US" altLang="zh-CN" sz="2000" dirty="0"/>
              <a:t>comprehensive study exists on the relation</a:t>
            </a:r>
          </a:p>
          <a:p>
            <a:pPr marL="0" indent="0">
              <a:buNone/>
            </a:pPr>
            <a:r>
              <a:rPr lang="en-US" altLang="zh-CN" sz="2000" dirty="0"/>
              <a:t>between various knowledge, its usage method, and </a:t>
            </a:r>
            <a:r>
              <a:rPr lang="en-US" altLang="zh-CN" sz="2000" dirty="0" smtClean="0"/>
              <a:t>neural models </a:t>
            </a:r>
            <a:r>
              <a:rPr lang="en-US" altLang="zh-CN" sz="2000" dirty="0"/>
              <a:t>for zero-shot transfer across commonsense tasks.</a:t>
            </a:r>
            <a:endParaRPr lang="en-US" altLang="zh-CN" sz="2000" dirty="0" smtClean="0"/>
          </a:p>
          <a:p>
            <a:pPr marL="0" indent="0"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83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9A09-F8B1-41F7-9350-4DE86F0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808" y="548680"/>
            <a:ext cx="3180319" cy="648072"/>
          </a:xfrm>
        </p:spPr>
        <p:txBody>
          <a:bodyPr/>
          <a:lstStyle/>
          <a:p>
            <a:r>
              <a:rPr lang="en-US" altLang="zh-CN" sz="3200" b="1" dirty="0" err="1" smtClean="0"/>
              <a:t>Mathod</a:t>
            </a:r>
            <a:endParaRPr lang="zh-CN" altLang="en-US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609600" y="1855304"/>
            <a:ext cx="7818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 Design </a:t>
            </a:r>
            <a:r>
              <a:rPr lang="en-US" altLang="zh-CN" dirty="0"/>
              <a:t>a novel neuro-symbolic framework that investigates the</a:t>
            </a:r>
          </a:p>
          <a:p>
            <a:r>
              <a:rPr lang="en-US" altLang="zh-CN" dirty="0"/>
              <a:t>dependency between knowledge sources, question </a:t>
            </a:r>
            <a:r>
              <a:rPr lang="en-US" altLang="zh-CN" dirty="0" smtClean="0"/>
              <a:t>generation </a:t>
            </a:r>
            <a:r>
              <a:rPr lang="en-US" altLang="zh-CN" dirty="0"/>
              <a:t>techniques, language model (LM) variants, and </a:t>
            </a:r>
            <a:r>
              <a:rPr lang="en-US" altLang="zh-CN" dirty="0" smtClean="0"/>
              <a:t>tasks.</a:t>
            </a:r>
          </a:p>
          <a:p>
            <a:r>
              <a:rPr lang="en-US" altLang="zh-CN" dirty="0"/>
              <a:t>(2) </a:t>
            </a:r>
            <a:r>
              <a:rPr lang="en-US" altLang="zh-CN" dirty="0" smtClean="0"/>
              <a:t>We </a:t>
            </a:r>
            <a:r>
              <a:rPr lang="en-US" altLang="zh-CN" dirty="0"/>
              <a:t>expand on </a:t>
            </a:r>
            <a:r>
              <a:rPr lang="en-US" altLang="zh-CN" dirty="0" smtClean="0"/>
              <a:t>prior work </a:t>
            </a:r>
            <a:r>
              <a:rPr lang="en-US" altLang="zh-CN" dirty="0"/>
              <a:t>to devise and test four distractor-sampling </a:t>
            </a:r>
            <a:r>
              <a:rPr lang="en-US" altLang="zh-CN" dirty="0" smtClean="0"/>
              <a:t>strategies for </a:t>
            </a:r>
            <a:r>
              <a:rPr lang="en-US" altLang="zh-CN" dirty="0"/>
              <a:t>effective question generation.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53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9A09-F8B1-41F7-9350-4DE86F0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808" y="548680"/>
            <a:ext cx="3180319" cy="648072"/>
          </a:xfrm>
        </p:spPr>
        <p:txBody>
          <a:bodyPr/>
          <a:lstStyle/>
          <a:p>
            <a:r>
              <a:rPr lang="en-US" altLang="zh-CN" sz="3200" b="1" dirty="0" smtClean="0"/>
              <a:t>Method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37322" y="1762539"/>
            <a:ext cx="75537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Synthetic QA </a:t>
            </a:r>
            <a:r>
              <a:rPr lang="en-US" altLang="zh-CN" sz="2400" b="1" dirty="0" smtClean="0"/>
              <a:t>Generation</a:t>
            </a:r>
          </a:p>
          <a:p>
            <a:r>
              <a:rPr lang="en-US" altLang="zh-CN" sz="2400" dirty="0"/>
              <a:t>We generate questions, answers, and distractor </a:t>
            </a:r>
            <a:r>
              <a:rPr lang="en-US" altLang="zh-CN" sz="2400" dirty="0" smtClean="0"/>
              <a:t>options  </a:t>
            </a:r>
            <a:r>
              <a:rPr lang="en-US" altLang="zh-CN" sz="2400" dirty="0"/>
              <a:t>from  five KGs</a:t>
            </a:r>
            <a:r>
              <a:rPr lang="en-US" altLang="zh-CN" sz="2400" dirty="0" smtClean="0"/>
              <a:t>:</a:t>
            </a:r>
          </a:p>
          <a:p>
            <a:pPr marL="342900" indent="-342900">
              <a:buAutoNum type="arabicParenBoth"/>
            </a:pPr>
            <a:r>
              <a:rPr lang="en-US" altLang="zh-CN" sz="2400" dirty="0" smtClean="0"/>
              <a:t>ATOMIC</a:t>
            </a:r>
          </a:p>
          <a:p>
            <a:pPr marL="342900" indent="-342900">
              <a:buAutoNum type="arabicParenBoth"/>
            </a:pPr>
            <a:r>
              <a:rPr lang="en-US" altLang="zh-CN" sz="2400" dirty="0" err="1" smtClean="0"/>
              <a:t>ConceptNet</a:t>
            </a:r>
            <a:endParaRPr lang="en-US" altLang="zh-CN" sz="2400" dirty="0" smtClean="0"/>
          </a:p>
          <a:p>
            <a:pPr marL="342900" indent="-342900">
              <a:buAutoNum type="arabicParenBoth"/>
            </a:pPr>
            <a:r>
              <a:rPr lang="en-US" altLang="zh-CN" sz="2400" dirty="0" smtClean="0"/>
              <a:t>WordNet</a:t>
            </a:r>
          </a:p>
          <a:p>
            <a:pPr marL="342900" indent="-342900">
              <a:buAutoNum type="arabicParenBoth"/>
            </a:pPr>
            <a:r>
              <a:rPr lang="en-US" altLang="zh-CN" sz="2400" dirty="0" err="1" smtClean="0"/>
              <a:t>VisualGenome</a:t>
            </a:r>
            <a:endParaRPr lang="en-US" altLang="zh-CN" sz="2400" dirty="0" smtClean="0"/>
          </a:p>
          <a:p>
            <a:pPr marL="342900" indent="-342900">
              <a:buAutoNum type="arabicParenBoth"/>
            </a:pPr>
            <a:r>
              <a:rPr lang="en-US" altLang="zh-CN" sz="2400" dirty="0" err="1"/>
              <a:t>Wikidata</a:t>
            </a:r>
            <a:endParaRPr lang="en-US" altLang="zh-CN" sz="2400" dirty="0"/>
          </a:p>
          <a:p>
            <a:r>
              <a:rPr lang="en-US" altLang="zh-CN" sz="2400" dirty="0"/>
              <a:t>found in </a:t>
            </a:r>
            <a:r>
              <a:rPr lang="en-US" altLang="zh-CN" sz="2400" dirty="0" smtClean="0"/>
              <a:t>the Commonsense </a:t>
            </a:r>
            <a:r>
              <a:rPr lang="en-US" altLang="zh-CN" sz="2400" dirty="0"/>
              <a:t>Knowledge Graph (CSKG)</a:t>
            </a:r>
            <a:endParaRPr lang="en-US" altLang="zh-CN" sz="2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2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9A09-F8B1-41F7-9350-4DE86F0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808" y="548680"/>
            <a:ext cx="3180319" cy="648072"/>
          </a:xfrm>
        </p:spPr>
        <p:txBody>
          <a:bodyPr/>
          <a:lstStyle/>
          <a:p>
            <a:r>
              <a:rPr lang="en-US" altLang="zh-CN" sz="3200" b="1" dirty="0" smtClean="0"/>
              <a:t>Method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55816" y="1488950"/>
            <a:ext cx="543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Generating questions and </a:t>
            </a:r>
            <a:r>
              <a:rPr lang="en-US" altLang="zh-CN" sz="2400" b="1" dirty="0" smtClean="0"/>
              <a:t>answers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2" y="2054087"/>
            <a:ext cx="8225564" cy="43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9A09-F8B1-41F7-9350-4DE86F0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808" y="548680"/>
            <a:ext cx="3180319" cy="648072"/>
          </a:xfrm>
        </p:spPr>
        <p:txBody>
          <a:bodyPr/>
          <a:lstStyle/>
          <a:p>
            <a:r>
              <a:rPr lang="en-US" altLang="zh-CN" sz="3200" b="1" dirty="0" smtClean="0"/>
              <a:t>Method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55815" y="1488950"/>
            <a:ext cx="670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Generating negative samples (distractors)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2" y="2054087"/>
            <a:ext cx="5553487" cy="43997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29739" y="2305878"/>
            <a:ext cx="29552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(1)the </a:t>
            </a:r>
            <a:r>
              <a:rPr lang="en-US" altLang="zh-CN" dirty="0"/>
              <a:t>tails </a:t>
            </a:r>
            <a:r>
              <a:rPr lang="en-US" altLang="zh-CN" dirty="0" smtClean="0"/>
              <a:t>of knowledge </a:t>
            </a:r>
            <a:r>
              <a:rPr lang="en-US" altLang="zh-CN" dirty="0"/>
              <a:t>triples (h0, r0, t0) with the same relation r0= </a:t>
            </a:r>
            <a:r>
              <a:rPr lang="en-US" altLang="zh-CN" dirty="0" smtClean="0"/>
              <a:t>r, randomly </a:t>
            </a:r>
            <a:r>
              <a:rPr lang="en-US" altLang="zh-CN" dirty="0"/>
              <a:t>sampled from the KGs. </a:t>
            </a:r>
            <a:endParaRPr lang="en-US" altLang="zh-CN" dirty="0" smtClean="0"/>
          </a:p>
          <a:p>
            <a:r>
              <a:rPr lang="en-US" altLang="zh-CN" dirty="0" smtClean="0"/>
              <a:t>(2)</a:t>
            </a:r>
            <a:r>
              <a:rPr lang="en-US" altLang="zh-CN" dirty="0"/>
              <a:t> The head h0 of the sampled triples does not have non-stop word overlap with </a:t>
            </a:r>
            <a:r>
              <a:rPr lang="en-US" altLang="zh-CN" dirty="0" smtClean="0"/>
              <a:t>h</a:t>
            </a:r>
          </a:p>
          <a:p>
            <a:r>
              <a:rPr lang="en-US" altLang="zh-CN" dirty="0" smtClean="0"/>
              <a:t>(3)</a:t>
            </a:r>
            <a:r>
              <a:rPr lang="en-US" altLang="zh-CN" dirty="0"/>
              <a:t> The distractor tail </a:t>
            </a:r>
            <a:r>
              <a:rPr lang="en-US" altLang="zh-CN" dirty="0" smtClean="0"/>
              <a:t>t0 is </a:t>
            </a:r>
            <a:r>
              <a:rPr lang="en-US" altLang="zh-CN" dirty="0"/>
              <a:t>not part of the correct answer </a:t>
            </a:r>
            <a:r>
              <a:rPr lang="en-US" altLang="zh-CN" dirty="0" err="1" smtClean="0"/>
              <a:t>set,there</a:t>
            </a:r>
            <a:r>
              <a:rPr lang="en-US" altLang="zh-CN" dirty="0" smtClean="0"/>
              <a:t> </a:t>
            </a:r>
            <a:r>
              <a:rPr lang="en-US" altLang="zh-CN" dirty="0"/>
              <a:t>exist no triples, (h, r, t0)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17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9A09-F8B1-41F7-9350-4DE86F0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808" y="548680"/>
            <a:ext cx="3180319" cy="648072"/>
          </a:xfrm>
        </p:spPr>
        <p:txBody>
          <a:bodyPr/>
          <a:lstStyle/>
          <a:p>
            <a:r>
              <a:rPr lang="en-US" altLang="zh-CN" sz="3200" b="1" dirty="0" smtClean="0"/>
              <a:t>Method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55815" y="1488950"/>
            <a:ext cx="670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Distractor Sampling</a:t>
            </a: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754376" y="2334754"/>
            <a:ext cx="7465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zh-CN" dirty="0" smtClean="0"/>
              <a:t>random strategy</a:t>
            </a:r>
          </a:p>
          <a:p>
            <a:pPr marL="342900" indent="-342900">
              <a:buAutoNum type="arabicParenBoth"/>
            </a:pPr>
            <a:r>
              <a:rPr lang="en-US" altLang="zh-CN" dirty="0"/>
              <a:t>select distractors that are as similar as possible to the </a:t>
            </a:r>
            <a:r>
              <a:rPr lang="en-US" altLang="zh-CN" dirty="0" smtClean="0"/>
              <a:t>answer</a:t>
            </a:r>
            <a:r>
              <a:rPr lang="en-US" altLang="zh-CN" dirty="0"/>
              <a:t>, while being under a certain threshold (</a:t>
            </a:r>
            <a:r>
              <a:rPr lang="en-US" altLang="zh-CN" dirty="0" err="1"/>
              <a:t>adv</a:t>
            </a:r>
            <a:r>
              <a:rPr lang="en-US" altLang="zh-CN" dirty="0"/>
              <a:t>-answer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(3)</a:t>
            </a:r>
            <a:r>
              <a:rPr lang="en-US" altLang="zh-CN" dirty="0"/>
              <a:t> select distractors that are as similar as </a:t>
            </a:r>
            <a:r>
              <a:rPr lang="en-US" altLang="zh-CN" dirty="0" smtClean="0"/>
              <a:t>possible to </a:t>
            </a:r>
            <a:r>
              <a:rPr lang="en-US" altLang="zh-CN" dirty="0"/>
              <a:t>the question, while being under a certain threshold (</a:t>
            </a:r>
            <a:r>
              <a:rPr lang="en-US" altLang="zh-CN" dirty="0" err="1" smtClean="0"/>
              <a:t>adv</a:t>
            </a:r>
            <a:r>
              <a:rPr lang="en-US" altLang="zh-CN" dirty="0" smtClean="0"/>
              <a:t>-question)</a:t>
            </a:r>
          </a:p>
          <a:p>
            <a:r>
              <a:rPr lang="en-US" altLang="zh-CN" dirty="0"/>
              <a:t>(4) We employ the </a:t>
            </a:r>
            <a:r>
              <a:rPr lang="en-US" altLang="zh-CN" dirty="0" err="1"/>
              <a:t>AFLite</a:t>
            </a:r>
            <a:r>
              <a:rPr lang="en-US" altLang="zh-CN" dirty="0"/>
              <a:t> algorithm </a:t>
            </a:r>
            <a:r>
              <a:rPr lang="en-US" altLang="zh-CN" dirty="0" smtClean="0"/>
              <a:t>to keep </a:t>
            </a:r>
            <a:r>
              <a:rPr lang="en-US" altLang="zh-CN" dirty="0"/>
              <a:t>the most challenging</a:t>
            </a:r>
          </a:p>
          <a:p>
            <a:r>
              <a:rPr lang="en-US" altLang="zh-CN" dirty="0"/>
              <a:t>subset to train our models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31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9A09-F8B1-41F7-9350-4DE86F0E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646" y="570976"/>
            <a:ext cx="3180319" cy="648072"/>
          </a:xfrm>
        </p:spPr>
        <p:txBody>
          <a:bodyPr/>
          <a:lstStyle/>
          <a:p>
            <a:r>
              <a:rPr lang="en-US" altLang="zh-CN" sz="3200" b="1" dirty="0" smtClean="0"/>
              <a:t>Results</a:t>
            </a:r>
            <a:endParaRPr lang="zh-CN" altLang="en-US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90555"/>
            <a:ext cx="8477250" cy="42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模板 中国科学院信息工程研究所PPT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7025</TotalTime>
  <Words>730</Words>
  <Application>Microsoft Office PowerPoint</Application>
  <PresentationFormat>全屏显示(4:3)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1_模板 中国科学院信息工程研究所PPT模板</vt:lpstr>
      <vt:lpstr>Knowledge-driven Data Construction for Zero-shot Evaluation in Commonsense Question Answering                                       Kaixin Ma, Filip Ilievski, Jonathan Francis                                                       Language Technologies Institute, School of Computer Science,                Carnegie Mellon University</vt:lpstr>
      <vt:lpstr>Introduce</vt:lpstr>
      <vt:lpstr>Motivation</vt:lpstr>
      <vt:lpstr>Mathod</vt:lpstr>
      <vt:lpstr>Method</vt:lpstr>
      <vt:lpstr>Method</vt:lpstr>
      <vt:lpstr>Method</vt:lpstr>
      <vt:lpstr>Method</vt:lpstr>
      <vt:lpstr>Results</vt:lpstr>
      <vt:lpstr>Results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图片分类算法的小样本和小类间差异问题研究</dc:title>
  <dc:creator>decs</dc:creator>
  <cp:lastModifiedBy>ThinkPad</cp:lastModifiedBy>
  <cp:revision>619</cp:revision>
  <dcterms:created xsi:type="dcterms:W3CDTF">2019-03-05T03:15:04Z</dcterms:created>
  <dcterms:modified xsi:type="dcterms:W3CDTF">2021-03-28T02:10:25Z</dcterms:modified>
</cp:coreProperties>
</file>